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96" y="-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126045FB-1D19-44CC-9B1C-1790EF12519B}" type="datetimeFigureOut">
              <a:rPr lang="ru-RU" smtClean="0"/>
              <a:t>18.08.2020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573F91C2-9535-4F35-B7F2-66CA7E4AD0AC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045FB-1D19-44CC-9B1C-1790EF12519B}" type="datetimeFigureOut">
              <a:rPr lang="ru-RU" smtClean="0"/>
              <a:t>18.08.2020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F91C2-9535-4F35-B7F2-66CA7E4AD0A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045FB-1D19-44CC-9B1C-1790EF12519B}" type="datetimeFigureOut">
              <a:rPr lang="ru-RU" smtClean="0"/>
              <a:t>18.08.2020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F91C2-9535-4F35-B7F2-66CA7E4AD0A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26045FB-1D19-44CC-9B1C-1790EF12519B}" type="datetimeFigureOut">
              <a:rPr lang="ru-RU" smtClean="0"/>
              <a:t>18.08.2020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73F91C2-9535-4F35-B7F2-66CA7E4AD0AC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126045FB-1D19-44CC-9B1C-1790EF12519B}" type="datetimeFigureOut">
              <a:rPr lang="ru-RU" smtClean="0"/>
              <a:t>18.08.2020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573F91C2-9535-4F35-B7F2-66CA7E4AD0AC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045FB-1D19-44CC-9B1C-1790EF12519B}" type="datetimeFigureOut">
              <a:rPr lang="ru-RU" smtClean="0"/>
              <a:t>18.08.2020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F91C2-9535-4F35-B7F2-66CA7E4AD0AC}" type="slidenum">
              <a:rPr lang="ru-RU" smtClean="0"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045FB-1D19-44CC-9B1C-1790EF12519B}" type="datetimeFigureOut">
              <a:rPr lang="ru-RU" smtClean="0"/>
              <a:t>18.08.2020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F91C2-9535-4F35-B7F2-66CA7E4AD0AC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26045FB-1D19-44CC-9B1C-1790EF12519B}" type="datetimeFigureOut">
              <a:rPr lang="ru-RU" smtClean="0"/>
              <a:t>18.08.2020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73F91C2-9535-4F35-B7F2-66CA7E4AD0AC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045FB-1D19-44CC-9B1C-1790EF12519B}" type="datetimeFigureOut">
              <a:rPr lang="ru-RU" smtClean="0"/>
              <a:t>18.08.2020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F91C2-9535-4F35-B7F2-66CA7E4AD0A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26045FB-1D19-44CC-9B1C-1790EF12519B}" type="datetimeFigureOut">
              <a:rPr lang="ru-RU" smtClean="0"/>
              <a:t>18.08.2020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73F91C2-9535-4F35-B7F2-66CA7E4AD0AC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26045FB-1D19-44CC-9B1C-1790EF12519B}" type="datetimeFigureOut">
              <a:rPr lang="ru-RU" smtClean="0"/>
              <a:t>18.08.2020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73F91C2-9535-4F35-B7F2-66CA7E4AD0AC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26045FB-1D19-44CC-9B1C-1790EF12519B}" type="datetimeFigureOut">
              <a:rPr lang="ru-RU" smtClean="0"/>
              <a:t>18.08.2020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573F91C2-9535-4F35-B7F2-66CA7E4AD0AC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ИСПОЛЬЗОВАНИЕ МЕТОДИКИ ОЦЕНКИ</a:t>
            </a:r>
            <a:br>
              <a:rPr lang="ru-RU" dirty="0"/>
            </a:br>
            <a:r>
              <a:rPr lang="ru-RU" dirty="0"/>
              <a:t>БАЗОВЫХ РЕЧЕВЫХ И УЧЕБНЫХ НАВЫКОВ</a:t>
            </a:r>
            <a:br>
              <a:rPr lang="ru-RU" dirty="0"/>
            </a:br>
            <a:r>
              <a:rPr lang="ru-RU" dirty="0"/>
              <a:t>(</a:t>
            </a:r>
            <a:r>
              <a:rPr lang="en-US" dirty="0"/>
              <a:t>ASSESSMENT OF BASIC </a:t>
            </a:r>
            <a:r>
              <a:rPr lang="en-US" dirty="0" smtClean="0"/>
              <a:t>LANGUAGE AND </a:t>
            </a:r>
            <a:r>
              <a:rPr lang="en-US" dirty="0"/>
              <a:t>LEARNING SKILLS</a:t>
            </a:r>
            <a:br>
              <a:rPr lang="en-US" dirty="0"/>
            </a:br>
            <a:r>
              <a:rPr lang="en-US" dirty="0"/>
              <a:t>REVISITED, ABLLS-R)</a:t>
            </a:r>
            <a:br>
              <a:rPr lang="en-US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solidFill>
                  <a:srgbClr val="FF0000"/>
                </a:solidFill>
              </a:rPr>
              <a:t>ABLLS-R</a:t>
            </a:r>
            <a:endParaRPr lang="en-US" sz="5400" dirty="0" smtClean="0">
              <a:solidFill>
                <a:srgbClr val="FF0000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357166"/>
            <a:ext cx="814393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E.</a:t>
            </a:r>
          </a:p>
          <a:p>
            <a:r>
              <a:rPr lang="ru-RU" dirty="0"/>
              <a:t>Вокальная имитация. В данной шкале оценивается способность</a:t>
            </a:r>
          </a:p>
          <a:p>
            <a:r>
              <a:rPr lang="ru-RU" dirty="0"/>
              <a:t>имитировать звуки или слова вслед за другим человеком. Данные навыки </a:t>
            </a:r>
            <a:r>
              <a:rPr lang="ru-RU" dirty="0" smtClean="0"/>
              <a:t>в</a:t>
            </a:r>
            <a:r>
              <a:rPr lang="en-US" dirty="0" smtClean="0"/>
              <a:t> </a:t>
            </a:r>
            <a:r>
              <a:rPr lang="ru-RU" dirty="0" smtClean="0"/>
              <a:t>прикладном </a:t>
            </a:r>
            <a:r>
              <a:rPr lang="ru-RU" dirty="0"/>
              <a:t>анализе поведения называются «</a:t>
            </a:r>
            <a:r>
              <a:rPr lang="ru-RU" dirty="0" err="1"/>
              <a:t>эхоика</a:t>
            </a:r>
            <a:r>
              <a:rPr lang="ru-RU" dirty="0"/>
              <a:t>» (от англ. </a:t>
            </a:r>
            <a:r>
              <a:rPr lang="ru-RU" dirty="0" err="1"/>
              <a:t>echoic</a:t>
            </a:r>
            <a:r>
              <a:rPr lang="ru-RU" dirty="0"/>
              <a:t> </a:t>
            </a:r>
            <a:r>
              <a:rPr lang="ru-RU" dirty="0" smtClean="0"/>
              <a:t>–</a:t>
            </a:r>
            <a:r>
              <a:rPr lang="en-US" dirty="0" smtClean="0"/>
              <a:t> </a:t>
            </a:r>
            <a:r>
              <a:rPr lang="ru-RU" dirty="0" smtClean="0"/>
              <a:t>звукоподражание</a:t>
            </a:r>
            <a:r>
              <a:rPr lang="ru-RU" dirty="0"/>
              <a:t>). Включает 20 навыков.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57158" y="1714488"/>
            <a:ext cx="814393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F.</a:t>
            </a:r>
          </a:p>
          <a:p>
            <a:r>
              <a:rPr lang="ru-RU" dirty="0"/>
              <a:t>Обращение с просьбой. Способность ребенка выражать просьбы</a:t>
            </a:r>
          </a:p>
          <a:p>
            <a:r>
              <a:rPr lang="ru-RU" dirty="0"/>
              <a:t>различного рода с помощью слов, символических жестов или карточек.</a:t>
            </a:r>
          </a:p>
          <a:p>
            <a:r>
              <a:rPr lang="ru-RU" dirty="0" smtClean="0"/>
              <a:t>Включает </a:t>
            </a:r>
            <a:r>
              <a:rPr lang="ru-RU" dirty="0"/>
              <a:t>29 навыков.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57158" y="2786058"/>
            <a:ext cx="828680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G.</a:t>
            </a:r>
          </a:p>
          <a:p>
            <a:r>
              <a:rPr lang="ru-RU" dirty="0"/>
              <a:t>Называние. Способность ребенка назвать объекты, их функции,</a:t>
            </a:r>
          </a:p>
          <a:p>
            <a:r>
              <a:rPr lang="ru-RU" dirty="0"/>
              <a:t>качества или категории. Для называния могут использоваться как </a:t>
            </a:r>
            <a:r>
              <a:rPr lang="ru-RU" dirty="0" smtClean="0"/>
              <a:t>устная</a:t>
            </a:r>
            <a:r>
              <a:rPr lang="en-US" dirty="0" smtClean="0"/>
              <a:t> </a:t>
            </a:r>
            <a:r>
              <a:rPr lang="ru-RU" dirty="0" smtClean="0"/>
              <a:t>речь</a:t>
            </a:r>
            <a:r>
              <a:rPr lang="ru-RU" dirty="0"/>
              <a:t>, так и символические жесты. Включает 47 навыков.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57158" y="4000504"/>
            <a:ext cx="807249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H.</a:t>
            </a:r>
          </a:p>
          <a:p>
            <a:r>
              <a:rPr lang="ru-RU" dirty="0" smtClean="0"/>
              <a:t>Интравербальная</a:t>
            </a:r>
            <a:r>
              <a:rPr lang="en-US" dirty="0" smtClean="0"/>
              <a:t> </a:t>
            </a:r>
            <a:r>
              <a:rPr lang="ru-RU" dirty="0" smtClean="0"/>
              <a:t>речь</a:t>
            </a:r>
            <a:r>
              <a:rPr lang="ru-RU" dirty="0"/>
              <a:t>.</a:t>
            </a:r>
          </a:p>
          <a:p>
            <a:r>
              <a:rPr lang="ru-RU" dirty="0" smtClean="0"/>
              <a:t>Навыки</a:t>
            </a:r>
            <a:r>
              <a:rPr lang="en-US" dirty="0" smtClean="0"/>
              <a:t> </a:t>
            </a:r>
            <a:r>
              <a:rPr lang="ru-RU" dirty="0" smtClean="0"/>
              <a:t>коммуникации</a:t>
            </a:r>
            <a:r>
              <a:rPr lang="en-US" dirty="0" smtClean="0"/>
              <a:t> </a:t>
            </a:r>
            <a:r>
              <a:rPr lang="ru-RU" dirty="0" smtClean="0"/>
              <a:t>с</a:t>
            </a:r>
            <a:r>
              <a:rPr lang="en-US" dirty="0" smtClean="0"/>
              <a:t> </a:t>
            </a:r>
            <a:r>
              <a:rPr lang="ru-RU" dirty="0" smtClean="0"/>
              <a:t>другим</a:t>
            </a:r>
            <a:r>
              <a:rPr lang="en-US" dirty="0" smtClean="0"/>
              <a:t> </a:t>
            </a:r>
            <a:r>
              <a:rPr lang="ru-RU" dirty="0" smtClean="0"/>
              <a:t>человеком </a:t>
            </a:r>
            <a:r>
              <a:rPr lang="ru-RU" dirty="0"/>
              <a:t>(с помощью устной речи или жестов), когда </a:t>
            </a:r>
            <a:r>
              <a:rPr lang="ru-RU" dirty="0" smtClean="0"/>
              <a:t>единственным</a:t>
            </a:r>
            <a:r>
              <a:rPr lang="en-US" dirty="0" smtClean="0"/>
              <a:t> </a:t>
            </a:r>
            <a:r>
              <a:rPr lang="ru-RU" dirty="0" smtClean="0"/>
              <a:t>стимулом </a:t>
            </a:r>
            <a:r>
              <a:rPr lang="ru-RU" dirty="0"/>
              <a:t>являются чужие слова, при отсутствии желаемых предметов </a:t>
            </a:r>
            <a:r>
              <a:rPr lang="ru-RU" dirty="0" smtClean="0"/>
              <a:t>или</a:t>
            </a:r>
            <a:r>
              <a:rPr lang="en-US" dirty="0" smtClean="0"/>
              <a:t> </a:t>
            </a:r>
            <a:r>
              <a:rPr lang="ru-RU" dirty="0" smtClean="0"/>
              <a:t>других </a:t>
            </a:r>
            <a:r>
              <a:rPr lang="ru-RU" dirty="0" err="1"/>
              <a:t>мотиваторов</a:t>
            </a:r>
            <a:r>
              <a:rPr lang="ru-RU" dirty="0"/>
              <a:t>. Включает 49 навыков.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214290"/>
            <a:ext cx="828680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I.</a:t>
            </a:r>
          </a:p>
          <a:p>
            <a:r>
              <a:rPr lang="ru-RU" dirty="0"/>
              <a:t>Спонтанные вокализации. Использование устной речи или ее</a:t>
            </a:r>
          </a:p>
          <a:p>
            <a:r>
              <a:rPr lang="ru-RU" dirty="0"/>
              <a:t>элементов без подсказок или побуждения со стороны другого человека.</a:t>
            </a:r>
          </a:p>
          <a:p>
            <a:r>
              <a:rPr lang="ru-RU" dirty="0"/>
              <a:t>Включает 9 навыков.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14282" y="1428736"/>
            <a:ext cx="835824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J.</a:t>
            </a:r>
          </a:p>
          <a:p>
            <a:r>
              <a:rPr lang="ru-RU" dirty="0"/>
              <a:t>Синтаксис и грамматика. Насколько правильно ребенок согласует</a:t>
            </a:r>
          </a:p>
          <a:p>
            <a:r>
              <a:rPr lang="ru-RU" dirty="0"/>
              <a:t>друг с другом слова и словосочетания. Включает 20 навыков.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14282" y="2428868"/>
            <a:ext cx="828680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K.</a:t>
            </a:r>
          </a:p>
          <a:p>
            <a:r>
              <a:rPr lang="ru-RU" dirty="0"/>
              <a:t>Игры и досуг. Навыки самостоятельной игры в одиночестве или</a:t>
            </a:r>
          </a:p>
          <a:p>
            <a:r>
              <a:rPr lang="ru-RU" dirty="0"/>
              <a:t>группе ровесников. Включает 15 навыков.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14282" y="3357562"/>
            <a:ext cx="835824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L.</a:t>
            </a:r>
          </a:p>
          <a:p>
            <a:r>
              <a:rPr lang="ru-RU" dirty="0" smtClean="0"/>
              <a:t>Социальное</a:t>
            </a:r>
            <a:r>
              <a:rPr lang="en-US" dirty="0" smtClean="0"/>
              <a:t> </a:t>
            </a:r>
            <a:r>
              <a:rPr lang="ru-RU" dirty="0" smtClean="0"/>
              <a:t>взаимодействие</a:t>
            </a:r>
            <a:r>
              <a:rPr lang="ru-RU" dirty="0"/>
              <a:t>.</a:t>
            </a:r>
          </a:p>
          <a:p>
            <a:r>
              <a:rPr lang="ru-RU" dirty="0" smtClean="0"/>
              <a:t>Социальные</a:t>
            </a:r>
            <a:r>
              <a:rPr lang="en-US" dirty="0" smtClean="0"/>
              <a:t> </a:t>
            </a:r>
            <a:r>
              <a:rPr lang="ru-RU" dirty="0" smtClean="0"/>
              <a:t>навыки</a:t>
            </a:r>
            <a:r>
              <a:rPr lang="en-US" dirty="0" smtClean="0"/>
              <a:t> </a:t>
            </a:r>
            <a:r>
              <a:rPr lang="ru-RU" dirty="0" smtClean="0"/>
              <a:t>при</a:t>
            </a:r>
            <a:r>
              <a:rPr lang="en-US" dirty="0" smtClean="0"/>
              <a:t> </a:t>
            </a:r>
            <a:r>
              <a:rPr lang="ru-RU" dirty="0" smtClean="0"/>
              <a:t>взаимодействии </a:t>
            </a:r>
            <a:r>
              <a:rPr lang="ru-RU" dirty="0"/>
              <a:t>с ровесниками и взрослыми. Включает 34 навыка.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85720" y="4643446"/>
            <a:ext cx="821537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M.</a:t>
            </a:r>
          </a:p>
          <a:p>
            <a:r>
              <a:rPr lang="ru-RU" dirty="0"/>
              <a:t>Групповое обучение. Способность ребенка учиться в группе</a:t>
            </a:r>
          </a:p>
          <a:p>
            <a:r>
              <a:rPr lang="ru-RU" dirty="0"/>
              <a:t>ровесников, в том числе, воспринимать фронтальную инструкцию. </a:t>
            </a:r>
            <a:r>
              <a:rPr lang="ru-RU" dirty="0" smtClean="0"/>
              <a:t>Включает</a:t>
            </a:r>
            <a:r>
              <a:rPr lang="en-US" dirty="0" smtClean="0"/>
              <a:t> </a:t>
            </a:r>
            <a:r>
              <a:rPr lang="ru-RU" dirty="0" smtClean="0"/>
              <a:t>12 </a:t>
            </a:r>
            <a:r>
              <a:rPr lang="ru-RU" dirty="0"/>
              <a:t>навыков.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285728"/>
            <a:ext cx="821537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N.</a:t>
            </a:r>
          </a:p>
          <a:p>
            <a:r>
              <a:rPr lang="ru-RU" dirty="0"/>
              <a:t>Правила класса. Способность следовать правилам и типичному</a:t>
            </a:r>
          </a:p>
          <a:p>
            <a:r>
              <a:rPr lang="ru-RU" dirty="0"/>
              <a:t>распорядку во время учебы в школе. Включает 10 навыков.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57158" y="1357298"/>
            <a:ext cx="828680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P.</a:t>
            </a:r>
          </a:p>
          <a:p>
            <a:r>
              <a:rPr lang="ru-RU" dirty="0" smtClean="0"/>
              <a:t>Генерализация</a:t>
            </a:r>
            <a:r>
              <a:rPr lang="en-US" dirty="0" smtClean="0"/>
              <a:t> </a:t>
            </a:r>
            <a:r>
              <a:rPr lang="ru-RU" dirty="0" smtClean="0"/>
              <a:t>навыков</a:t>
            </a:r>
            <a:r>
              <a:rPr lang="ru-RU" dirty="0"/>
              <a:t>.</a:t>
            </a:r>
          </a:p>
          <a:p>
            <a:r>
              <a:rPr lang="ru-RU" dirty="0" smtClean="0"/>
              <a:t>Способность</a:t>
            </a:r>
            <a:r>
              <a:rPr lang="en-US" dirty="0" smtClean="0"/>
              <a:t> </a:t>
            </a:r>
            <a:r>
              <a:rPr lang="ru-RU" dirty="0" smtClean="0"/>
              <a:t>обобщить</a:t>
            </a:r>
            <a:r>
              <a:rPr lang="en-US" dirty="0" smtClean="0"/>
              <a:t> </a:t>
            </a:r>
            <a:r>
              <a:rPr lang="ru-RU" dirty="0" smtClean="0"/>
              <a:t>усвоенный</a:t>
            </a:r>
            <a:r>
              <a:rPr lang="en-US" dirty="0" smtClean="0"/>
              <a:t> </a:t>
            </a:r>
            <a:r>
              <a:rPr lang="ru-RU" dirty="0" smtClean="0"/>
              <a:t>материал </a:t>
            </a:r>
            <a:r>
              <a:rPr lang="ru-RU" dirty="0"/>
              <a:t>и использовать его в повседневных или в новых ситуациях.</a:t>
            </a:r>
          </a:p>
          <a:p>
            <a:r>
              <a:rPr lang="ru-RU" dirty="0"/>
              <a:t>Включает 6 навыков.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85720" y="2857496"/>
            <a:ext cx="821537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Q.</a:t>
            </a:r>
          </a:p>
          <a:p>
            <a:r>
              <a:rPr lang="ru-RU" dirty="0"/>
              <a:t>Чтение. Знание букв алфавита, готовность к чтению и навыки</a:t>
            </a:r>
          </a:p>
          <a:p>
            <a:r>
              <a:rPr lang="ru-RU" dirty="0"/>
              <a:t>чтения. Включает 17 навыков.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85720" y="3857628"/>
            <a:ext cx="835824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R.</a:t>
            </a:r>
          </a:p>
          <a:p>
            <a:r>
              <a:rPr lang="ru-RU" dirty="0"/>
              <a:t>Математические навыки. Числа, порядковый и количественный</a:t>
            </a:r>
          </a:p>
          <a:p>
            <a:r>
              <a:rPr lang="ru-RU" dirty="0"/>
              <a:t>счет, знание математических понятий, например: больше, меньше и </a:t>
            </a:r>
            <a:r>
              <a:rPr lang="ru-RU" dirty="0" smtClean="0"/>
              <a:t>равно,</a:t>
            </a:r>
            <a:r>
              <a:rPr lang="en-US" dirty="0" smtClean="0"/>
              <a:t> </a:t>
            </a:r>
            <a:r>
              <a:rPr lang="ru-RU" dirty="0" smtClean="0"/>
              <a:t>операции </a:t>
            </a:r>
            <a:r>
              <a:rPr lang="ru-RU" dirty="0"/>
              <a:t>сложения и вычитания. Включает 29 навыков.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14282" y="5072074"/>
            <a:ext cx="864399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S.</a:t>
            </a:r>
          </a:p>
          <a:p>
            <a:r>
              <a:rPr lang="ru-RU" dirty="0" smtClean="0"/>
              <a:t>Графические</a:t>
            </a:r>
            <a:r>
              <a:rPr lang="en-US" dirty="0" smtClean="0"/>
              <a:t> </a:t>
            </a:r>
            <a:r>
              <a:rPr lang="ru-RU" dirty="0" smtClean="0"/>
              <a:t>навыки</a:t>
            </a:r>
            <a:r>
              <a:rPr lang="ru-RU" dirty="0"/>
              <a:t>.</a:t>
            </a:r>
          </a:p>
          <a:p>
            <a:r>
              <a:rPr lang="ru-RU" dirty="0" smtClean="0"/>
              <a:t>Базовые</a:t>
            </a:r>
            <a:r>
              <a:rPr lang="en-US" dirty="0" smtClean="0"/>
              <a:t> </a:t>
            </a:r>
            <a:r>
              <a:rPr lang="ru-RU" dirty="0" smtClean="0"/>
              <a:t>графические</a:t>
            </a:r>
            <a:r>
              <a:rPr lang="en-US" dirty="0" smtClean="0"/>
              <a:t> </a:t>
            </a:r>
            <a:r>
              <a:rPr lang="ru-RU" dirty="0" smtClean="0"/>
              <a:t>навыки</a:t>
            </a:r>
            <a:r>
              <a:rPr lang="ru-RU" dirty="0"/>
              <a:t>,</a:t>
            </a:r>
          </a:p>
          <a:p>
            <a:r>
              <a:rPr lang="ru-RU" dirty="0"/>
              <a:t>раскрашивание, рисование, копирование линий, навыки письма от руки.</a:t>
            </a:r>
          </a:p>
          <a:p>
            <a:r>
              <a:rPr lang="ru-RU" dirty="0"/>
              <a:t>Включает 10 навыков.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596" y="285728"/>
            <a:ext cx="814393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T.</a:t>
            </a:r>
          </a:p>
          <a:p>
            <a:r>
              <a:rPr lang="ru-RU" dirty="0"/>
              <a:t>Правописание. Навыки буквенного анализа слов. Включает 7</a:t>
            </a:r>
          </a:p>
          <a:p>
            <a:r>
              <a:rPr lang="ru-RU" dirty="0"/>
              <a:t>навыков.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57158" y="1357298"/>
            <a:ext cx="800105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U.</a:t>
            </a:r>
          </a:p>
          <a:p>
            <a:r>
              <a:rPr lang="ru-RU" dirty="0"/>
              <a:t>Одевание. Способность одеться и раздеться самостоятельно.</a:t>
            </a:r>
          </a:p>
          <a:p>
            <a:r>
              <a:rPr lang="ru-RU" dirty="0"/>
              <a:t>Включает 15 навыков.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428596" y="2285992"/>
            <a:ext cx="814393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V.</a:t>
            </a:r>
          </a:p>
          <a:p>
            <a:r>
              <a:rPr lang="ru-RU" dirty="0"/>
              <a:t>Навыки приема пищи. Базовые навыки самообслуживания при</a:t>
            </a:r>
          </a:p>
          <a:p>
            <a:r>
              <a:rPr lang="ru-RU" dirty="0"/>
              <a:t>приеме и приготовлении пищи. Включает 10 навыков.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85720" y="3286124"/>
            <a:ext cx="821537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W.</a:t>
            </a:r>
          </a:p>
          <a:p>
            <a:r>
              <a:rPr lang="ru-RU" dirty="0"/>
              <a:t>Уход за внешним видом. Базовые навыки ухода за внешностью и</a:t>
            </a:r>
          </a:p>
          <a:p>
            <a:r>
              <a:rPr lang="ru-RU" dirty="0"/>
              <a:t>личной гигиены. Включает 7 навыков.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85720" y="4272677"/>
            <a:ext cx="835824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X.</a:t>
            </a:r>
          </a:p>
          <a:p>
            <a:r>
              <a:rPr lang="ru-RU" dirty="0" smtClean="0"/>
              <a:t>Использование</a:t>
            </a:r>
            <a:r>
              <a:rPr lang="en-US" dirty="0" smtClean="0"/>
              <a:t> </a:t>
            </a:r>
            <a:r>
              <a:rPr lang="ru-RU" dirty="0" smtClean="0"/>
              <a:t>туалета</a:t>
            </a:r>
            <a:r>
              <a:rPr lang="ru-RU" dirty="0"/>
              <a:t>.</a:t>
            </a:r>
          </a:p>
          <a:p>
            <a:r>
              <a:rPr lang="ru-RU" dirty="0" smtClean="0"/>
              <a:t>Базовые</a:t>
            </a:r>
            <a:r>
              <a:rPr lang="en-US" dirty="0" smtClean="0"/>
              <a:t> </a:t>
            </a:r>
            <a:r>
              <a:rPr lang="ru-RU" dirty="0" smtClean="0"/>
              <a:t>навыки</a:t>
            </a:r>
            <a:r>
              <a:rPr lang="en-US" dirty="0" smtClean="0"/>
              <a:t>  </a:t>
            </a:r>
            <a:r>
              <a:rPr lang="ru-RU" dirty="0" smtClean="0"/>
              <a:t>опрятности</a:t>
            </a:r>
            <a:r>
              <a:rPr lang="en-US" dirty="0" smtClean="0"/>
              <a:t> </a:t>
            </a:r>
            <a:r>
              <a:rPr lang="ru-RU" dirty="0" smtClean="0"/>
              <a:t>и</a:t>
            </a:r>
            <a:r>
              <a:rPr lang="en-US" dirty="0" smtClean="0"/>
              <a:t> </a:t>
            </a:r>
            <a:r>
              <a:rPr lang="ru-RU" dirty="0" smtClean="0"/>
              <a:t>использования </a:t>
            </a:r>
            <a:r>
              <a:rPr lang="ru-RU" dirty="0"/>
              <a:t>туалета. Включает 10 навыков.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42844" y="5380672"/>
            <a:ext cx="850112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Y.</a:t>
            </a:r>
          </a:p>
          <a:p>
            <a:r>
              <a:rPr lang="ru-RU" dirty="0"/>
              <a:t>Навыки крупной моторики: игра в мяч, ползание, бег, прыжки на</a:t>
            </a:r>
          </a:p>
          <a:p>
            <a:r>
              <a:rPr lang="ru-RU" dirty="0"/>
              <a:t>одной ноге, раскачивание на качелях и так далее. Включает 30 навыков.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596" y="357166"/>
            <a:ext cx="821537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Z.</a:t>
            </a:r>
          </a:p>
          <a:p>
            <a:r>
              <a:rPr lang="ru-RU" dirty="0"/>
              <a:t>Навыки мелкой моторики: умение листать страницы, резать</a:t>
            </a:r>
          </a:p>
          <a:p>
            <a:r>
              <a:rPr lang="ru-RU" dirty="0"/>
              <a:t>ножницами, нанизывать бусины на нитку и т. п. Включает 28 навыков.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ru-RU" dirty="0" smtClean="0"/>
              <a:t>Тестирование ABBLS-R проводится среди детей, реже, </a:t>
            </a:r>
            <a:r>
              <a:rPr lang="ru-RU" dirty="0" smtClean="0"/>
              <a:t>взрослых,</a:t>
            </a:r>
            <a:r>
              <a:rPr lang="en-US" dirty="0" smtClean="0"/>
              <a:t> </a:t>
            </a:r>
            <a:r>
              <a:rPr lang="ru-RU" dirty="0" smtClean="0"/>
              <a:t>имеющих </a:t>
            </a:r>
            <a:r>
              <a:rPr lang="ru-RU" dirty="0" smtClean="0"/>
              <a:t>задержки в речевом развитии. Главным образом </a:t>
            </a:r>
            <a:r>
              <a:rPr lang="ru-RU" dirty="0" smtClean="0"/>
              <a:t>тестирование</a:t>
            </a:r>
            <a:r>
              <a:rPr lang="en-US" dirty="0" smtClean="0"/>
              <a:t> </a:t>
            </a:r>
            <a:r>
              <a:rPr lang="ru-RU" dirty="0" smtClean="0"/>
              <a:t>проводится </a:t>
            </a:r>
            <a:r>
              <a:rPr lang="ru-RU" dirty="0" smtClean="0"/>
              <a:t>среди детей с умственной отсталостью, аутизмом и </a:t>
            </a:r>
            <a:r>
              <a:rPr lang="ru-RU" dirty="0" smtClean="0"/>
              <a:t>другими</a:t>
            </a:r>
            <a:r>
              <a:rPr lang="en-US" dirty="0" smtClean="0"/>
              <a:t> </a:t>
            </a:r>
            <a:r>
              <a:rPr lang="ru-RU" dirty="0" smtClean="0"/>
              <a:t>видами </a:t>
            </a:r>
            <a:r>
              <a:rPr lang="ru-RU" dirty="0" smtClean="0"/>
              <a:t>нарушений развития.</a:t>
            </a:r>
          </a:p>
          <a:p>
            <a:pPr algn="just"/>
            <a:r>
              <a:rPr lang="ru-RU" dirty="0" smtClean="0"/>
              <a:t>Важная особенность ABBLS-R состоит в том, что данный тест </a:t>
            </a:r>
            <a:r>
              <a:rPr lang="ru-RU" dirty="0" smtClean="0"/>
              <a:t>не</a:t>
            </a:r>
            <a:r>
              <a:rPr lang="en-US" dirty="0" smtClean="0"/>
              <a:t> </a:t>
            </a:r>
            <a:r>
              <a:rPr lang="ru-RU" dirty="0" smtClean="0"/>
              <a:t>является </a:t>
            </a:r>
            <a:r>
              <a:rPr lang="ru-RU" dirty="0" smtClean="0"/>
              <a:t>диагностическим инструментом. В нем не проводится сравнение</a:t>
            </a:r>
          </a:p>
          <a:p>
            <a:pPr algn="just">
              <a:buNone/>
            </a:pPr>
            <a:r>
              <a:rPr lang="ru-RU" dirty="0" smtClean="0"/>
              <a:t>полученных результатов с возрастными нормами, типичным </a:t>
            </a:r>
            <a:r>
              <a:rPr lang="ru-RU" dirty="0" smtClean="0"/>
              <a:t>психическим</a:t>
            </a:r>
            <a:r>
              <a:rPr lang="en-US" dirty="0" smtClean="0"/>
              <a:t> </a:t>
            </a:r>
            <a:r>
              <a:rPr lang="ru-RU" dirty="0" smtClean="0"/>
              <a:t>развитием </a:t>
            </a:r>
            <a:r>
              <a:rPr lang="ru-RU" dirty="0" smtClean="0"/>
              <a:t>или с другими лицами. Это объясняет отсутствие возрастных</a:t>
            </a:r>
          </a:p>
          <a:p>
            <a:pPr algn="just">
              <a:buNone/>
            </a:pPr>
            <a:r>
              <a:rPr lang="ru-RU" dirty="0" smtClean="0"/>
              <a:t>критериев для проведения тестирования.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Тестирование преследует три взаимосвязанные цели: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1</a:t>
            </a:r>
            <a:r>
              <a:rPr lang="ru-RU" dirty="0" smtClean="0"/>
              <a:t>.</a:t>
            </a:r>
            <a:r>
              <a:rPr lang="ru-RU" dirty="0" smtClean="0"/>
              <a:t> Определение речевых, языковых и учебных навыков, </a:t>
            </a:r>
            <a:r>
              <a:rPr lang="ru-RU" dirty="0" smtClean="0"/>
              <a:t>которые отсутствуют </a:t>
            </a:r>
            <a:r>
              <a:rPr lang="ru-RU" dirty="0" smtClean="0"/>
              <a:t>у данного ребенка. Как правило, речь идет о навыках,</a:t>
            </a:r>
          </a:p>
          <a:p>
            <a:pPr>
              <a:buNone/>
            </a:pPr>
            <a:r>
              <a:rPr lang="ru-RU" dirty="0" smtClean="0"/>
              <a:t>являющихся предпосылками </a:t>
            </a:r>
            <a:r>
              <a:rPr lang="ru-RU" dirty="0" smtClean="0"/>
              <a:t>для формирования </a:t>
            </a:r>
            <a:r>
              <a:rPr lang="ru-RU" dirty="0" smtClean="0"/>
              <a:t>других навыков, то есть</a:t>
            </a:r>
          </a:p>
          <a:p>
            <a:pPr>
              <a:buNone/>
            </a:pPr>
            <a:r>
              <a:rPr lang="ru-RU" dirty="0" smtClean="0"/>
              <a:t> навыков</a:t>
            </a:r>
            <a:r>
              <a:rPr lang="ru-RU" dirty="0" smtClean="0"/>
              <a:t>, необходимых для дальнейшего обучения и развития ребенка.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Тестирование преследует три взаимосвязанные цели: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>
              <a:buNone/>
            </a:pPr>
            <a:r>
              <a:rPr lang="ru-RU" dirty="0" smtClean="0"/>
              <a:t>2. Составление индивидуальной программы</a:t>
            </a:r>
            <a:endParaRPr lang="ru-RU" dirty="0" smtClean="0"/>
          </a:p>
          <a:p>
            <a:pPr algn="just">
              <a:buNone/>
            </a:pPr>
            <a:r>
              <a:rPr lang="ru-RU" dirty="0" smtClean="0"/>
              <a:t>Развития (ИПР) по результатам </a:t>
            </a:r>
            <a:r>
              <a:rPr lang="ru-RU" dirty="0" smtClean="0"/>
              <a:t>тестирования. Как правило, для составления ИПР </a:t>
            </a:r>
            <a:r>
              <a:rPr lang="ru-RU" dirty="0" smtClean="0"/>
              <a:t>выбираются 20-30 </a:t>
            </a:r>
            <a:r>
              <a:rPr lang="ru-RU" dirty="0" smtClean="0"/>
              <a:t>навыков, которые не были продемонстрированы ребенком во </a:t>
            </a:r>
            <a:r>
              <a:rPr lang="ru-RU" dirty="0" smtClean="0"/>
              <a:t>время тестирования</a:t>
            </a:r>
            <a:r>
              <a:rPr lang="ru-RU" dirty="0" smtClean="0"/>
              <a:t>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Тестирование преследует три взаимосвязанные цели: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dirty="0" smtClean="0"/>
              <a:t>3. </a:t>
            </a:r>
            <a:r>
              <a:rPr lang="ru-RU" dirty="0" smtClean="0"/>
              <a:t>Определение эффективности обучения ребенка согласно его ИПР </a:t>
            </a:r>
            <a:r>
              <a:rPr lang="ru-RU" dirty="0" smtClean="0"/>
              <a:t>и оценка динамики</a:t>
            </a:r>
            <a:endParaRPr lang="ru-RU" dirty="0" smtClean="0"/>
          </a:p>
          <a:p>
            <a:pPr algn="just">
              <a:buNone/>
            </a:pPr>
            <a:r>
              <a:rPr lang="ru-RU" dirty="0" smtClean="0"/>
              <a:t>р</a:t>
            </a:r>
            <a:r>
              <a:rPr lang="ru-RU" dirty="0" smtClean="0"/>
              <a:t>азвития данного ребенка с помощью повторного</a:t>
            </a:r>
            <a:endParaRPr lang="ru-RU" dirty="0" smtClean="0"/>
          </a:p>
          <a:p>
            <a:pPr algn="just">
              <a:buNone/>
            </a:pPr>
            <a:r>
              <a:rPr lang="ru-RU" dirty="0" smtClean="0"/>
              <a:t>тестирования. Как правило, повторное тестирование проводится раз в </a:t>
            </a:r>
            <a:r>
              <a:rPr lang="ru-RU" dirty="0" smtClean="0"/>
              <a:t>6-12 месяцев</a:t>
            </a:r>
            <a:r>
              <a:rPr lang="ru-RU" dirty="0" smtClean="0"/>
              <a:t>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Преимущества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dirty="0" smtClean="0"/>
              <a:t>Это один из самых подробных тестов по оценке навыков </a:t>
            </a:r>
            <a:r>
              <a:rPr lang="ru-RU" dirty="0" smtClean="0"/>
              <a:t>ребенка, который охватывает 544 навыка.</a:t>
            </a:r>
          </a:p>
          <a:p>
            <a:pPr algn="just"/>
            <a:r>
              <a:rPr lang="ru-RU" dirty="0" smtClean="0"/>
              <a:t>Основное внимание в тесте уделяется базовым учебным </a:t>
            </a:r>
            <a:r>
              <a:rPr lang="ru-RU" dirty="0" smtClean="0"/>
              <a:t>навыкам ,определяющим способность</a:t>
            </a:r>
            <a:endParaRPr lang="ru-RU" dirty="0" smtClean="0"/>
          </a:p>
          <a:p>
            <a:pPr algn="just">
              <a:buNone/>
            </a:pPr>
            <a:r>
              <a:rPr lang="ru-RU" dirty="0" smtClean="0"/>
              <a:t>р</a:t>
            </a:r>
            <a:r>
              <a:rPr lang="ru-RU" dirty="0" smtClean="0"/>
              <a:t>ебенка к дальнейшему обучению.</a:t>
            </a:r>
          </a:p>
          <a:p>
            <a:pPr algn="just">
              <a:buNone/>
            </a:pPr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Ограничения при использовании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dirty="0" smtClean="0"/>
              <a:t>Объем тестирования может ограничить возможности для его применения</a:t>
            </a:r>
            <a:r>
              <a:rPr lang="ru-RU" dirty="0" smtClean="0"/>
              <a:t>. В общей сложности тест оценивает 544 навыка, что </a:t>
            </a:r>
            <a:r>
              <a:rPr lang="ru-RU" dirty="0" smtClean="0"/>
              <a:t>делает процедуру </a:t>
            </a:r>
            <a:r>
              <a:rPr lang="ru-RU" dirty="0" smtClean="0"/>
              <a:t>тестирования крайне трудоемкой и утомительной для ребенка и</a:t>
            </a:r>
          </a:p>
          <a:p>
            <a:pPr algn="just">
              <a:buNone/>
            </a:pPr>
            <a:r>
              <a:rPr lang="ru-RU" dirty="0" smtClean="0"/>
              <a:t>специалистов</a:t>
            </a:r>
            <a:r>
              <a:rPr lang="ru-RU" dirty="0" smtClean="0"/>
              <a:t>. Полное первичное тестирование, как правило, </a:t>
            </a:r>
            <a:r>
              <a:rPr lang="ru-RU" dirty="0" smtClean="0"/>
              <a:t>занимает несколько </a:t>
            </a:r>
            <a:r>
              <a:rPr lang="ru-RU" dirty="0" smtClean="0"/>
              <a:t>недель (до 1,5 месяцев). Очевидно, что не во всех ситуациях </a:t>
            </a:r>
            <a:r>
              <a:rPr lang="ru-RU" dirty="0" smtClean="0"/>
              <a:t>или учреждениях </a:t>
            </a:r>
            <a:r>
              <a:rPr lang="ru-RU" dirty="0" smtClean="0"/>
              <a:t>специалисты могут позволить себе такое продолжительное</a:t>
            </a:r>
          </a:p>
          <a:p>
            <a:pPr algn="just">
              <a:buNone/>
            </a:pPr>
            <a:r>
              <a:rPr lang="ru-RU" dirty="0" smtClean="0"/>
              <a:t>тестирование.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Области оценки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ABLLS-R оценивает учебные и языковые навыки ребенка по </a:t>
            </a:r>
            <a:r>
              <a:rPr lang="ru-RU" dirty="0" smtClean="0"/>
              <a:t>25-ти функциональным </a:t>
            </a:r>
            <a:r>
              <a:rPr lang="ru-RU" dirty="0" smtClean="0"/>
              <a:t>сферам, каждая из которых представлена </a:t>
            </a:r>
            <a:r>
              <a:rPr lang="ru-RU" dirty="0" smtClean="0"/>
              <a:t>отдельной шкалой</a:t>
            </a:r>
            <a:r>
              <a:rPr lang="ru-RU" dirty="0" smtClean="0"/>
              <a:t>, обозначенной одной из букв английского алфавита. Протокол</a:t>
            </a:r>
          </a:p>
          <a:p>
            <a:pPr>
              <a:buNone/>
            </a:pPr>
            <a:r>
              <a:rPr lang="ru-RU" dirty="0" smtClean="0"/>
              <a:t>включает следующие шкалы: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42910" y="714356"/>
            <a:ext cx="7643866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A.</a:t>
            </a:r>
          </a:p>
          <a:p>
            <a:r>
              <a:rPr lang="ru-RU" dirty="0"/>
              <a:t>Сотрудничество и эффективность поощрений. </a:t>
            </a:r>
            <a:endParaRPr lang="en-US" dirty="0" smtClean="0"/>
          </a:p>
          <a:p>
            <a:pPr algn="just"/>
            <a:r>
              <a:rPr lang="ru-RU" dirty="0" smtClean="0"/>
              <a:t>Данная шкала</a:t>
            </a:r>
            <a:r>
              <a:rPr lang="en-US" dirty="0" smtClean="0"/>
              <a:t> </a:t>
            </a:r>
            <a:r>
              <a:rPr lang="ru-RU" dirty="0" smtClean="0"/>
              <a:t>определяет</a:t>
            </a:r>
            <a:r>
              <a:rPr lang="ru-RU" dirty="0"/>
              <a:t>, насколько легко мотивировать ребенка с помощью </a:t>
            </a:r>
            <a:r>
              <a:rPr lang="ru-RU" dirty="0" smtClean="0"/>
              <a:t>поощряющих</a:t>
            </a:r>
            <a:r>
              <a:rPr lang="en-US" dirty="0" smtClean="0"/>
              <a:t> </a:t>
            </a:r>
            <a:r>
              <a:rPr lang="ru-RU" dirty="0" smtClean="0"/>
              <a:t>предметов </a:t>
            </a:r>
            <a:r>
              <a:rPr lang="ru-RU" dirty="0"/>
              <a:t>и занятий, и как предоставление положительного </a:t>
            </a:r>
            <a:r>
              <a:rPr lang="ru-RU" dirty="0" smtClean="0"/>
              <a:t>подкрепления</a:t>
            </a:r>
            <a:r>
              <a:rPr lang="en-US" dirty="0" smtClean="0"/>
              <a:t> </a:t>
            </a:r>
            <a:r>
              <a:rPr lang="ru-RU" dirty="0" smtClean="0"/>
              <a:t>отражается </a:t>
            </a:r>
            <a:r>
              <a:rPr lang="ru-RU" dirty="0"/>
              <a:t>на выполнении инструкций и заданий педагога. Включает </a:t>
            </a:r>
            <a:r>
              <a:rPr lang="ru-RU" dirty="0" smtClean="0"/>
              <a:t>19</a:t>
            </a:r>
            <a:r>
              <a:rPr lang="en-US" dirty="0" smtClean="0"/>
              <a:t> </a:t>
            </a:r>
            <a:r>
              <a:rPr lang="ru-RU" dirty="0" smtClean="0"/>
              <a:t>навыков</a:t>
            </a:r>
            <a:r>
              <a:rPr lang="ru-RU" dirty="0"/>
              <a:t>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714348" y="2571744"/>
            <a:ext cx="757242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B.</a:t>
            </a:r>
          </a:p>
          <a:p>
            <a:r>
              <a:rPr lang="ru-RU" dirty="0"/>
              <a:t>Визуальное восприятие. Шкала определяет способность ребенка</a:t>
            </a:r>
          </a:p>
          <a:p>
            <a:r>
              <a:rPr lang="ru-RU" dirty="0"/>
              <a:t>интерпретировать визуальные стимулы, например, рисунки или </a:t>
            </a:r>
            <a:r>
              <a:rPr lang="ru-RU" dirty="0" smtClean="0"/>
              <a:t>головоломки</a:t>
            </a:r>
            <a:r>
              <a:rPr lang="en-US" dirty="0" smtClean="0"/>
              <a:t> </a:t>
            </a:r>
            <a:r>
              <a:rPr lang="ru-RU" dirty="0" smtClean="0"/>
              <a:t>- </a:t>
            </a:r>
            <a:r>
              <a:rPr lang="ru-RU" dirty="0"/>
              <a:t>«</a:t>
            </a:r>
            <a:r>
              <a:rPr lang="ru-RU" dirty="0" err="1"/>
              <a:t>паззлы</a:t>
            </a:r>
            <a:r>
              <a:rPr lang="ru-RU" dirty="0"/>
              <a:t>». Включает 27 навыков.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714348" y="3643314"/>
            <a:ext cx="778674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C.</a:t>
            </a:r>
          </a:p>
          <a:p>
            <a:r>
              <a:rPr lang="ru-RU" dirty="0"/>
              <a:t>Рецептивный язык. В этой шкале оценивается способность</a:t>
            </a:r>
          </a:p>
          <a:p>
            <a:r>
              <a:rPr lang="ru-RU" dirty="0"/>
              <a:t>воспринимать и понимать речь на слух. Включает 57 навыков.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785786" y="4572008"/>
            <a:ext cx="742955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D.</a:t>
            </a:r>
          </a:p>
          <a:p>
            <a:r>
              <a:rPr lang="ru-RU" dirty="0"/>
              <a:t>Моторная имитация. В данном разделе оценивается способность</a:t>
            </a:r>
          </a:p>
          <a:p>
            <a:r>
              <a:rPr lang="ru-RU" dirty="0"/>
              <a:t>ребенка повторять чужие движения различного рода. Включает 27 навыков.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29</TotalTime>
  <Words>944</Words>
  <Application>Microsoft Office PowerPoint</Application>
  <PresentationFormat>Экран (4:3)</PresentationFormat>
  <Paragraphs>109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Эркер</vt:lpstr>
      <vt:lpstr>ИСПОЛЬЗОВАНИЕ МЕТОДИКИ ОЦЕНКИ БАЗОВЫХ РЕЧЕВЫХ И УЧЕБНЫХ НАВЫКОВ (ASSESSMENT OF BASIC LANGUAGE AND LEARNING SKILLS REVISITED, ABLLS-R) </vt:lpstr>
      <vt:lpstr>Слайд 2</vt:lpstr>
      <vt:lpstr>Тестирование преследует три взаимосвязанные цели:</vt:lpstr>
      <vt:lpstr>Тестирование преследует три взаимосвязанные цели:</vt:lpstr>
      <vt:lpstr>Тестирование преследует три взаимосвязанные цели:</vt:lpstr>
      <vt:lpstr>Преимущества</vt:lpstr>
      <vt:lpstr>Ограничения при использовании</vt:lpstr>
      <vt:lpstr>Области оценки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ИСПОЛЬЗОВАНИЕ МЕТОДИКИ ОЦЕНКИ БАЗОВЫХ РЕЧЕВЫХ И УЧЕБНЫХ НАВЫКОВ (ASSESSMENT OF BASIC LANGUAGE AND LEARNING SKILLS REVISITED, ABLLS-R)</dc:title>
  <dc:creator>rahno@inbox.ru</dc:creator>
  <cp:lastModifiedBy>rahno@inbox.ru</cp:lastModifiedBy>
  <cp:revision>4</cp:revision>
  <dcterms:created xsi:type="dcterms:W3CDTF">2020-08-18T16:03:07Z</dcterms:created>
  <dcterms:modified xsi:type="dcterms:W3CDTF">2020-08-18T16:33:00Z</dcterms:modified>
</cp:coreProperties>
</file>